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3" r:id="rId6"/>
    <p:sldMasterId id="2147483706" r:id="rId7"/>
    <p:sldMasterId id="2147483715" r:id="rId8"/>
  </p:sldMasterIdLst>
  <p:notesMasterIdLst>
    <p:notesMasterId r:id="rId34"/>
  </p:notesMasterIdLst>
  <p:handoutMasterIdLst>
    <p:handoutMasterId r:id="rId35"/>
  </p:handoutMasterIdLst>
  <p:sldIdLst>
    <p:sldId id="2147474688" r:id="rId9"/>
    <p:sldId id="2147474690" r:id="rId10"/>
    <p:sldId id="2147474692" r:id="rId11"/>
    <p:sldId id="2147474693" r:id="rId12"/>
    <p:sldId id="2147474691" r:id="rId13"/>
    <p:sldId id="2147474695" r:id="rId14"/>
    <p:sldId id="2147474696" r:id="rId15"/>
    <p:sldId id="2147474694" r:id="rId16"/>
    <p:sldId id="2147474687" r:id="rId17"/>
    <p:sldId id="2147474689" r:id="rId18"/>
    <p:sldId id="2147474686" r:id="rId19"/>
    <p:sldId id="2147474685" r:id="rId20"/>
    <p:sldId id="2147474682" r:id="rId21"/>
    <p:sldId id="2147474684" r:id="rId22"/>
    <p:sldId id="2147474683" r:id="rId23"/>
    <p:sldId id="2147474672" r:id="rId24"/>
    <p:sldId id="2147474673" r:id="rId25"/>
    <p:sldId id="2147474674" r:id="rId26"/>
    <p:sldId id="2147474675" r:id="rId27"/>
    <p:sldId id="2147474676" r:id="rId28"/>
    <p:sldId id="2147474677" r:id="rId29"/>
    <p:sldId id="2147474678" r:id="rId30"/>
    <p:sldId id="2147474679" r:id="rId31"/>
    <p:sldId id="2147474680" r:id="rId32"/>
    <p:sldId id="21474746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8EB"/>
    <a:srgbClr val="F9D3D3"/>
    <a:srgbClr val="FA8694"/>
    <a:srgbClr val="CDD9FA"/>
    <a:srgbClr val="262626"/>
    <a:srgbClr val="404040"/>
    <a:srgbClr val="F4B084"/>
    <a:srgbClr val="FFE699"/>
    <a:srgbClr val="C6E0B4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796" autoAdjust="0"/>
  </p:normalViewPr>
  <p:slideViewPr>
    <p:cSldViewPr snapToGrid="0">
      <p:cViewPr>
        <p:scale>
          <a:sx n="80" d="100"/>
          <a:sy n="80" d="100"/>
        </p:scale>
        <p:origin x="1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8E24DE-C326-4A33-A703-053B6CF62C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8A69D-C15C-45CA-8A4B-E5923C58E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F9433-4AFC-479A-91ED-E9CBA9BCD0A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1FFD6-B791-4BFF-B435-F48F3D12BB1D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233-E86B-4BB7-BDF3-DAB440BE31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874C3-CE0E-44C2-AF61-FF2A1F8C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713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E80A9-8E84-453D-9D5B-BF351BB160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091D7-7E21-48B8-9B0F-6AD5F1CF6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106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仅供内部使用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091D7-7E21-48B8-9B0F-6AD5F1CF68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1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C302D1-03C8-4437-9C31-4FC97A9C7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F2781-4B01-40DA-B2AC-069A643C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505"/>
            <a:ext cx="5403574" cy="1655762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918E2-5008-4874-89EC-BFB1F202B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5026"/>
            <a:ext cx="5403574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26593-C21F-4122-A38D-B279817B5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372" y="3928461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4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CD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C302D1-03C8-4437-9C31-4FC97A9C7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39348"/>
            <a:ext cx="12192000" cy="5118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F2781-4B01-40DA-B2AC-069A643C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0426" y="2233757"/>
            <a:ext cx="5403574" cy="1655762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87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13A8A-0C78-BA49-9560-E7F4B914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3014" y="6408588"/>
            <a:ext cx="356062" cy="32708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24A7-CF0C-4646-9009-B134FEDF3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新細明體"/>
              <a:cs typeface="+mn-cs"/>
            </a:endParaRP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307DA17-6F06-6744-81EF-5446313F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5" y="185195"/>
            <a:ext cx="11035496" cy="677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Coca-Cola Care Font KaiTi" panose="020B0A05030303020204" pitchFamily="34" charset="-122"/>
                <a:ea typeface="Coca-Cola Care Font KaiTi" panose="020B0A05030303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760A2506-AEF7-9F4E-8168-43D43AE88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5" y="6053950"/>
            <a:ext cx="206449" cy="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9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4F3E6E6-F868-48BE-AAE4-FF87355C71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2245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4F3E6E6-F868-48BE-AAE4-FF87355C71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00"/>
            <a:ext cx="11362133" cy="66571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b="0" i="0" dirty="0">
                <a:solidFill>
                  <a:srgbClr val="CD06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oppins" panose="00000500000000000000" pitchFamily="2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F5DB92-B441-484F-B7B8-4DEEA120F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999" y="6604000"/>
            <a:ext cx="95624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CEB24D71-D3CD-4238-8384-7F99D478D4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B73C34-04B4-0A0F-7A93-A72C261072C6}"/>
              </a:ext>
            </a:extLst>
          </p:cNvPr>
          <p:cNvSpPr/>
          <p:nvPr userDrawn="1"/>
        </p:nvSpPr>
        <p:spPr>
          <a:xfrm>
            <a:off x="0" y="68372"/>
            <a:ext cx="190831" cy="1321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14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256959"/>
            <a:ext cx="12192000" cy="6010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4173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83A98-69D8-4B8A-9C15-2B4EFECC4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48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194109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B0F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10CC6-76DC-41AB-B1F3-00DC66F918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9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B4C3F-7989-4A5B-8E39-8C717CC90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6476C0-EDBD-4FCC-835E-2ED16BAB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89DC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DC82CE-C64E-46A7-83AE-DC100BABA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77858" cy="422600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465B0C-332F-43C9-A1C1-D4841E0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89DC65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C4-87EE-492B-BE20-F125DC2F7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1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70A22-7DE4-4E8D-843A-E83AB58A34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18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3282952" cy="33310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C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258D51-9BDF-44DE-95DE-3BCA6112B4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54524" y="1419882"/>
            <a:ext cx="3282952" cy="33310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4363BE-E6CC-42D6-9154-FEC255D7FA1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454887" y="1419882"/>
            <a:ext cx="3282952" cy="33310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46BD8-D4D0-4AE3-B8BE-B6BBFBAEC2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18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097D8-B571-4158-8CA6-8E2A3AE6F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092797" cy="4172844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B05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3FD239-7647-4281-927A-BFAD5103DC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0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1D28-4D27-4698-980C-2F43A6EE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2AF92-B671-4EBA-BC9C-3DBE8DED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AB42B-B333-4246-BB7A-49AA68202E0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98548-9C74-420D-963E-1AFD6CB1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D716-D9AB-44E3-B41E-6CB045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0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C1B1C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11893BE-1981-44EF-9497-46C59A7EC2B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r="44375"/>
          <a:stretch/>
        </p:blipFill>
        <p:spPr bwMode="auto">
          <a:xfrm>
            <a:off x="11389899" y="6489812"/>
            <a:ext cx="12460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8C7F433-4F19-4D5D-AEC9-B254A6A3F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053" y="6409907"/>
            <a:ext cx="715167" cy="4388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F588E5-AD2E-4815-B677-679FC0F38F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95" y="6480288"/>
            <a:ext cx="632059" cy="296923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8A8AD059-1A28-4E5B-B9E9-E577410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16943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0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68845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C302D1-03C8-4437-9C31-4FC97A9C7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F2781-4B01-40DA-B2AC-069A643C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4213" y="2358039"/>
            <a:ext cx="5403574" cy="165576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918E2-5008-4874-89EC-BFB1F202B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4213" y="4266352"/>
            <a:ext cx="540357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F1FEA-215A-4DEA-B3DC-665B7ED357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761" y="835802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3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C1B1C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8A8AD059-1A28-4E5B-B9E9-E577410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16943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0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F6082CD-81BF-4AC8-94B1-4128E48D30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445" y="6300360"/>
            <a:ext cx="953555" cy="55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58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FF6082CD-81BF-4AC8-94B1-4128E48D30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445" y="6300360"/>
            <a:ext cx="953555" cy="55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537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C1B1C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8A8AD059-1A28-4E5B-B9E9-E577410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16943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0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72761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AC090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0CC6851-F93F-48F8-9106-2832EEEA0E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r="44375"/>
          <a:stretch/>
        </p:blipFill>
        <p:spPr bwMode="auto">
          <a:xfrm>
            <a:off x="11389899" y="6489812"/>
            <a:ext cx="12460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AEE2FE2-47C2-4C26-91D4-B4AC25B4F8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053" y="6409907"/>
            <a:ext cx="715167" cy="4388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E86C3E-DE48-4274-82AC-A7E050220F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95" y="6480288"/>
            <a:ext cx="632059" cy="296923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D6570DF7-46D6-4568-A3F4-D132BB71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02759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1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0435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85362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C26E-D0CE-475B-B002-DA50D2A960E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zh-CN" altLang="en-US" dirty="0"/>
            </a:lvl1pPr>
          </a:lstStyle>
          <a:p>
            <a:r>
              <a:rPr lang="zh-CN" altLang="en-US">
                <a:solidFill>
                  <a:prstClr val="black"/>
                </a:solidFill>
              </a:rPr>
              <a:t>仅供内部使用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29F-8841-4638-8F4E-AD1ACE7EDE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94669" y="4949373"/>
            <a:ext cx="11893947" cy="1095827"/>
            <a:chOff x="0" y="5762174"/>
            <a:chExt cx="12197606" cy="1095826"/>
          </a:xfrm>
          <a:solidFill>
            <a:srgbClr val="B50102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0" y="5762174"/>
              <a:ext cx="12192000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606" y="5914574"/>
              <a:ext cx="12192000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0" y="6045200"/>
              <a:ext cx="12192000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213945" y="2446177"/>
            <a:ext cx="9538139" cy="1325563"/>
          </a:xfrm>
          <a:prstGeom prst="rect">
            <a:avLst/>
          </a:prstGeom>
        </p:spPr>
        <p:txBody>
          <a:bodyPr lIns="68577" tIns="34289" rIns="68577" bIns="34289"/>
          <a:lstStyle>
            <a:lvl1pPr algn="ctr">
              <a:defRPr sz="5867" b="1"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3" y="-219404"/>
            <a:ext cx="3456384" cy="14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415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25" y="3380445"/>
            <a:ext cx="10972800" cy="1143000"/>
          </a:xfrm>
          <a:prstGeom prst="rect">
            <a:avLst/>
          </a:prstGeom>
        </p:spPr>
        <p:txBody>
          <a:bodyPr lIns="68577" tIns="34289" rIns="68577" bIns="34289"/>
          <a:lstStyle>
            <a:lvl1pPr algn="ctr">
              <a:defRPr sz="5867" b="1"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C26E-D0CE-475B-B002-DA50D2A960E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zh-CN" altLang="en-US"/>
            </a:lvl1pPr>
          </a:lstStyle>
          <a:p>
            <a:r>
              <a:rPr lang="zh-CN" altLang="en-US">
                <a:solidFill>
                  <a:prstClr val="black"/>
                </a:solidFill>
              </a:rPr>
              <a:t>仅供内部使用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29F-8841-4638-8F4E-AD1ACE7EDE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46" y="4796977"/>
            <a:ext cx="12075887" cy="20900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3" y="-219404"/>
            <a:ext cx="3456384" cy="14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2598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8505"/>
            <a:ext cx="5403574" cy="1655762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15026"/>
            <a:ext cx="5403574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72" y="3928461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57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4213" y="2358039"/>
            <a:ext cx="5403574" cy="165576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4213" y="4266352"/>
            <a:ext cx="540357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61" y="835802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6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52" y="2522710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6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CE538E-82D7-4C34-9D1A-0E69C3663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D40B2-6218-4165-9E6D-BDEEA0D9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2522710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664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2747893" cy="6856461"/>
          </a:xfrm>
          <a:prstGeom prst="rect">
            <a:avLst/>
          </a:prstGeom>
        </p:spPr>
      </p:pic>
      <p:sp>
        <p:nvSpPr>
          <p:cNvPr id="7" name="object 16"/>
          <p:cNvSpPr/>
          <p:nvPr/>
        </p:nvSpPr>
        <p:spPr>
          <a:xfrm>
            <a:off x="11478508" y="0"/>
            <a:ext cx="708295" cy="392381"/>
          </a:xfrm>
          <a:custGeom>
            <a:avLst/>
            <a:gdLst/>
            <a:ahLst/>
            <a:cxnLst/>
            <a:rect l="l" t="t" r="r" b="b"/>
            <a:pathLst>
              <a:path w="1252855" h="694055">
                <a:moveTo>
                  <a:pt x="1252316" y="0"/>
                </a:moveTo>
                <a:lnTo>
                  <a:pt x="181694" y="0"/>
                </a:lnTo>
                <a:lnTo>
                  <a:pt x="170778" y="19344"/>
                </a:lnTo>
                <a:lnTo>
                  <a:pt x="149627" y="59828"/>
                </a:lnTo>
                <a:lnTo>
                  <a:pt x="129757" y="101066"/>
                </a:lnTo>
                <a:lnTo>
                  <a:pt x="111194" y="143032"/>
                </a:lnTo>
                <a:lnTo>
                  <a:pt x="93965" y="185700"/>
                </a:lnTo>
                <a:lnTo>
                  <a:pt x="78096" y="229042"/>
                </a:lnTo>
                <a:lnTo>
                  <a:pt x="63613" y="273033"/>
                </a:lnTo>
                <a:lnTo>
                  <a:pt x="50543" y="317647"/>
                </a:lnTo>
                <a:lnTo>
                  <a:pt x="38912" y="362856"/>
                </a:lnTo>
                <a:lnTo>
                  <a:pt x="28746" y="408635"/>
                </a:lnTo>
                <a:lnTo>
                  <a:pt x="20072" y="454958"/>
                </a:lnTo>
                <a:lnTo>
                  <a:pt x="12916" y="501798"/>
                </a:lnTo>
                <a:lnTo>
                  <a:pt x="7305" y="549128"/>
                </a:lnTo>
                <a:lnTo>
                  <a:pt x="3264" y="596923"/>
                </a:lnTo>
                <a:lnTo>
                  <a:pt x="818" y="645296"/>
                </a:lnTo>
                <a:lnTo>
                  <a:pt x="0" y="693800"/>
                </a:lnTo>
                <a:lnTo>
                  <a:pt x="706533" y="693800"/>
                </a:lnTo>
                <a:lnTo>
                  <a:pt x="708182" y="645156"/>
                </a:lnTo>
                <a:lnTo>
                  <a:pt x="713000" y="597670"/>
                </a:lnTo>
                <a:lnTo>
                  <a:pt x="720926" y="551027"/>
                </a:lnTo>
                <a:lnTo>
                  <a:pt x="731839" y="505471"/>
                </a:lnTo>
                <a:lnTo>
                  <a:pt x="745634" y="461109"/>
                </a:lnTo>
                <a:lnTo>
                  <a:pt x="762205" y="418047"/>
                </a:lnTo>
                <a:lnTo>
                  <a:pt x="781447" y="376389"/>
                </a:lnTo>
                <a:lnTo>
                  <a:pt x="803254" y="336242"/>
                </a:lnTo>
                <a:lnTo>
                  <a:pt x="827521" y="297710"/>
                </a:lnTo>
                <a:lnTo>
                  <a:pt x="854143" y="260899"/>
                </a:lnTo>
                <a:lnTo>
                  <a:pt x="883013" y="225915"/>
                </a:lnTo>
                <a:lnTo>
                  <a:pt x="914027" y="192864"/>
                </a:lnTo>
                <a:lnTo>
                  <a:pt x="947078" y="161850"/>
                </a:lnTo>
                <a:lnTo>
                  <a:pt x="982062" y="132979"/>
                </a:lnTo>
                <a:lnTo>
                  <a:pt x="1018872" y="106357"/>
                </a:lnTo>
                <a:lnTo>
                  <a:pt x="1057404" y="82089"/>
                </a:lnTo>
                <a:lnTo>
                  <a:pt x="1097551" y="60281"/>
                </a:lnTo>
                <a:lnTo>
                  <a:pt x="1139209" y="41039"/>
                </a:lnTo>
                <a:lnTo>
                  <a:pt x="1182271" y="24467"/>
                </a:lnTo>
                <a:lnTo>
                  <a:pt x="1226633" y="10671"/>
                </a:lnTo>
                <a:lnTo>
                  <a:pt x="1252316" y="4518"/>
                </a:lnTo>
                <a:lnTo>
                  <a:pt x="1252316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 sz="1750"/>
          </a:p>
        </p:txBody>
      </p:sp>
      <p:sp>
        <p:nvSpPr>
          <p:cNvPr id="8" name="object 18"/>
          <p:cNvSpPr/>
          <p:nvPr/>
        </p:nvSpPr>
        <p:spPr>
          <a:xfrm>
            <a:off x="11478508" y="392235"/>
            <a:ext cx="708295" cy="794813"/>
          </a:xfrm>
          <a:custGeom>
            <a:avLst/>
            <a:gdLst/>
            <a:ahLst/>
            <a:cxnLst/>
            <a:rect l="l" t="t" r="r" b="b"/>
            <a:pathLst>
              <a:path w="1252855" h="1405889">
                <a:moveTo>
                  <a:pt x="706522" y="0"/>
                </a:moveTo>
                <a:lnTo>
                  <a:pt x="0" y="0"/>
                </a:lnTo>
                <a:lnTo>
                  <a:pt x="820" y="48644"/>
                </a:lnTo>
                <a:lnTo>
                  <a:pt x="3264" y="96877"/>
                </a:lnTo>
                <a:lnTo>
                  <a:pt x="7305" y="144671"/>
                </a:lnTo>
                <a:lnTo>
                  <a:pt x="12916" y="192002"/>
                </a:lnTo>
                <a:lnTo>
                  <a:pt x="20072" y="238841"/>
                </a:lnTo>
                <a:lnTo>
                  <a:pt x="28746" y="285164"/>
                </a:lnTo>
                <a:lnTo>
                  <a:pt x="38912" y="330943"/>
                </a:lnTo>
                <a:lnTo>
                  <a:pt x="50543" y="376153"/>
                </a:lnTo>
                <a:lnTo>
                  <a:pt x="63613" y="420766"/>
                </a:lnTo>
                <a:lnTo>
                  <a:pt x="78096" y="464757"/>
                </a:lnTo>
                <a:lnTo>
                  <a:pt x="93965" y="508100"/>
                </a:lnTo>
                <a:lnTo>
                  <a:pt x="111194" y="550767"/>
                </a:lnTo>
                <a:lnTo>
                  <a:pt x="129757" y="592733"/>
                </a:lnTo>
                <a:lnTo>
                  <a:pt x="149627" y="633971"/>
                </a:lnTo>
                <a:lnTo>
                  <a:pt x="170778" y="674455"/>
                </a:lnTo>
                <a:lnTo>
                  <a:pt x="193183" y="714158"/>
                </a:lnTo>
                <a:lnTo>
                  <a:pt x="216817" y="753055"/>
                </a:lnTo>
                <a:lnTo>
                  <a:pt x="241653" y="791119"/>
                </a:lnTo>
                <a:lnTo>
                  <a:pt x="267664" y="828323"/>
                </a:lnTo>
                <a:lnTo>
                  <a:pt x="294824" y="864641"/>
                </a:lnTo>
                <a:lnTo>
                  <a:pt x="323108" y="900047"/>
                </a:lnTo>
                <a:lnTo>
                  <a:pt x="352488" y="934515"/>
                </a:lnTo>
                <a:lnTo>
                  <a:pt x="382938" y="968018"/>
                </a:lnTo>
                <a:lnTo>
                  <a:pt x="414432" y="1000529"/>
                </a:lnTo>
                <a:lnTo>
                  <a:pt x="446943" y="1032023"/>
                </a:lnTo>
                <a:lnTo>
                  <a:pt x="480446" y="1062473"/>
                </a:lnTo>
                <a:lnTo>
                  <a:pt x="514914" y="1091853"/>
                </a:lnTo>
                <a:lnTo>
                  <a:pt x="550320" y="1120137"/>
                </a:lnTo>
                <a:lnTo>
                  <a:pt x="586638" y="1147297"/>
                </a:lnTo>
                <a:lnTo>
                  <a:pt x="623842" y="1173309"/>
                </a:lnTo>
                <a:lnTo>
                  <a:pt x="661906" y="1198144"/>
                </a:lnTo>
                <a:lnTo>
                  <a:pt x="700803" y="1221778"/>
                </a:lnTo>
                <a:lnTo>
                  <a:pt x="740506" y="1244184"/>
                </a:lnTo>
                <a:lnTo>
                  <a:pt x="780990" y="1265334"/>
                </a:lnTo>
                <a:lnTo>
                  <a:pt x="822228" y="1285204"/>
                </a:lnTo>
                <a:lnTo>
                  <a:pt x="864194" y="1303767"/>
                </a:lnTo>
                <a:lnTo>
                  <a:pt x="906861" y="1320996"/>
                </a:lnTo>
                <a:lnTo>
                  <a:pt x="950204" y="1336865"/>
                </a:lnTo>
                <a:lnTo>
                  <a:pt x="994195" y="1351348"/>
                </a:lnTo>
                <a:lnTo>
                  <a:pt x="1038808" y="1364418"/>
                </a:lnTo>
                <a:lnTo>
                  <a:pt x="1084018" y="1376049"/>
                </a:lnTo>
                <a:lnTo>
                  <a:pt x="1129797" y="1386215"/>
                </a:lnTo>
                <a:lnTo>
                  <a:pt x="1176120" y="1394889"/>
                </a:lnTo>
                <a:lnTo>
                  <a:pt x="1222959" y="1402045"/>
                </a:lnTo>
                <a:lnTo>
                  <a:pt x="1252316" y="1405525"/>
                </a:lnTo>
                <a:lnTo>
                  <a:pt x="1252316" y="689286"/>
                </a:lnTo>
                <a:lnTo>
                  <a:pt x="1226633" y="683133"/>
                </a:lnTo>
                <a:lnTo>
                  <a:pt x="1182271" y="669338"/>
                </a:lnTo>
                <a:lnTo>
                  <a:pt x="1139209" y="652767"/>
                </a:lnTo>
                <a:lnTo>
                  <a:pt x="1097551" y="633525"/>
                </a:lnTo>
                <a:lnTo>
                  <a:pt x="1057403" y="611717"/>
                </a:lnTo>
                <a:lnTo>
                  <a:pt x="1018872" y="587450"/>
                </a:lnTo>
                <a:lnTo>
                  <a:pt x="982061" y="560828"/>
                </a:lnTo>
                <a:lnTo>
                  <a:pt x="947077" y="531958"/>
                </a:lnTo>
                <a:lnTo>
                  <a:pt x="914025" y="500944"/>
                </a:lnTo>
                <a:lnTo>
                  <a:pt x="883011" y="467892"/>
                </a:lnTo>
                <a:lnTo>
                  <a:pt x="854141" y="432908"/>
                </a:lnTo>
                <a:lnTo>
                  <a:pt x="827519" y="396097"/>
                </a:lnTo>
                <a:lnTo>
                  <a:pt x="803251" y="357565"/>
                </a:lnTo>
                <a:lnTo>
                  <a:pt x="781443" y="317417"/>
                </a:lnTo>
                <a:lnTo>
                  <a:pt x="762200" y="275758"/>
                </a:lnTo>
                <a:lnTo>
                  <a:pt x="745628" y="232695"/>
                </a:lnTo>
                <a:lnTo>
                  <a:pt x="731833" y="188333"/>
                </a:lnTo>
                <a:lnTo>
                  <a:pt x="720919" y="142776"/>
                </a:lnTo>
                <a:lnTo>
                  <a:pt x="712992" y="96132"/>
                </a:lnTo>
                <a:lnTo>
                  <a:pt x="708158" y="48504"/>
                </a:lnTo>
                <a:lnTo>
                  <a:pt x="706522" y="0"/>
                </a:lnTo>
                <a:close/>
              </a:path>
            </a:pathLst>
          </a:custGeom>
          <a:solidFill>
            <a:srgbClr val="DA4558"/>
          </a:solidFill>
        </p:spPr>
        <p:txBody>
          <a:bodyPr wrap="square" lIns="0" tIns="0" rIns="0" bIns="0" rtlCol="0"/>
          <a:lstStyle/>
          <a:p>
            <a:endParaRPr sz="175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24807" y="2189749"/>
            <a:ext cx="8210751" cy="132556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024808" y="3701430"/>
            <a:ext cx="5891656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18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45992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952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256959"/>
            <a:ext cx="12192000" cy="6010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4173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1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22600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21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8945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8636" y="1769369"/>
            <a:ext cx="5466693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665304" y="2672209"/>
            <a:ext cx="5665992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271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473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CD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1739348"/>
            <a:ext cx="12192000" cy="5118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0426" y="2233757"/>
            <a:ext cx="5403574" cy="1655762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20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2620B-F544-4B9C-A554-A7363556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B5474-42E4-45C3-BE5B-341B9D9D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78CF9-0506-4F65-8880-B211CE37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500CE-4FB9-483D-8EF9-19E68B70AC9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Microsoft YaHe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Microsoft YaHei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6487-24A9-4A14-8911-57C6333A5ED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Microsoft YaHei"/>
                <a:cs typeface="+mn-cs"/>
              </a:rPr>
              <a:t>仅供内部使用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42929-3A16-4491-BE62-C85BCB90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486526-4978-44E2-88E5-81B9DB6C17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80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4">
            <a:extLst>
              <a:ext uri="{FF2B5EF4-FFF2-40B4-BE49-F238E27FC236}">
                <a16:creationId xmlns:a16="http://schemas.microsoft.com/office/drawing/2014/main" id="{415F8D4A-2C38-44E1-AD7A-852EB64EE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7893" cy="6856461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AEFF2E74-4A52-4908-A1F2-C760445F6A44}"/>
              </a:ext>
            </a:extLst>
          </p:cNvPr>
          <p:cNvSpPr/>
          <p:nvPr userDrawn="1"/>
        </p:nvSpPr>
        <p:spPr>
          <a:xfrm>
            <a:off x="11478508" y="0"/>
            <a:ext cx="708295" cy="392381"/>
          </a:xfrm>
          <a:custGeom>
            <a:avLst/>
            <a:gdLst/>
            <a:ahLst/>
            <a:cxnLst/>
            <a:rect l="l" t="t" r="r" b="b"/>
            <a:pathLst>
              <a:path w="1252855" h="694055">
                <a:moveTo>
                  <a:pt x="1252316" y="0"/>
                </a:moveTo>
                <a:lnTo>
                  <a:pt x="181694" y="0"/>
                </a:lnTo>
                <a:lnTo>
                  <a:pt x="170778" y="19344"/>
                </a:lnTo>
                <a:lnTo>
                  <a:pt x="149627" y="59828"/>
                </a:lnTo>
                <a:lnTo>
                  <a:pt x="129757" y="101066"/>
                </a:lnTo>
                <a:lnTo>
                  <a:pt x="111194" y="143032"/>
                </a:lnTo>
                <a:lnTo>
                  <a:pt x="93965" y="185700"/>
                </a:lnTo>
                <a:lnTo>
                  <a:pt x="78096" y="229042"/>
                </a:lnTo>
                <a:lnTo>
                  <a:pt x="63613" y="273033"/>
                </a:lnTo>
                <a:lnTo>
                  <a:pt x="50543" y="317647"/>
                </a:lnTo>
                <a:lnTo>
                  <a:pt x="38912" y="362856"/>
                </a:lnTo>
                <a:lnTo>
                  <a:pt x="28746" y="408635"/>
                </a:lnTo>
                <a:lnTo>
                  <a:pt x="20072" y="454958"/>
                </a:lnTo>
                <a:lnTo>
                  <a:pt x="12916" y="501798"/>
                </a:lnTo>
                <a:lnTo>
                  <a:pt x="7305" y="549128"/>
                </a:lnTo>
                <a:lnTo>
                  <a:pt x="3264" y="596923"/>
                </a:lnTo>
                <a:lnTo>
                  <a:pt x="818" y="645296"/>
                </a:lnTo>
                <a:lnTo>
                  <a:pt x="0" y="693800"/>
                </a:lnTo>
                <a:lnTo>
                  <a:pt x="706533" y="693800"/>
                </a:lnTo>
                <a:lnTo>
                  <a:pt x="708182" y="645156"/>
                </a:lnTo>
                <a:lnTo>
                  <a:pt x="713000" y="597670"/>
                </a:lnTo>
                <a:lnTo>
                  <a:pt x="720926" y="551027"/>
                </a:lnTo>
                <a:lnTo>
                  <a:pt x="731839" y="505471"/>
                </a:lnTo>
                <a:lnTo>
                  <a:pt x="745634" y="461109"/>
                </a:lnTo>
                <a:lnTo>
                  <a:pt x="762205" y="418047"/>
                </a:lnTo>
                <a:lnTo>
                  <a:pt x="781447" y="376389"/>
                </a:lnTo>
                <a:lnTo>
                  <a:pt x="803254" y="336242"/>
                </a:lnTo>
                <a:lnTo>
                  <a:pt x="827521" y="297710"/>
                </a:lnTo>
                <a:lnTo>
                  <a:pt x="854143" y="260899"/>
                </a:lnTo>
                <a:lnTo>
                  <a:pt x="883013" y="225915"/>
                </a:lnTo>
                <a:lnTo>
                  <a:pt x="914027" y="192864"/>
                </a:lnTo>
                <a:lnTo>
                  <a:pt x="947078" y="161850"/>
                </a:lnTo>
                <a:lnTo>
                  <a:pt x="982062" y="132979"/>
                </a:lnTo>
                <a:lnTo>
                  <a:pt x="1018872" y="106357"/>
                </a:lnTo>
                <a:lnTo>
                  <a:pt x="1057404" y="82089"/>
                </a:lnTo>
                <a:lnTo>
                  <a:pt x="1097551" y="60281"/>
                </a:lnTo>
                <a:lnTo>
                  <a:pt x="1139209" y="41039"/>
                </a:lnTo>
                <a:lnTo>
                  <a:pt x="1182271" y="24467"/>
                </a:lnTo>
                <a:lnTo>
                  <a:pt x="1226633" y="10671"/>
                </a:lnTo>
                <a:lnTo>
                  <a:pt x="1252316" y="4518"/>
                </a:lnTo>
                <a:lnTo>
                  <a:pt x="1252316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 sz="1749"/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08B9BAFF-618E-49F1-BB87-4F87BD5461AF}"/>
              </a:ext>
            </a:extLst>
          </p:cNvPr>
          <p:cNvSpPr/>
          <p:nvPr userDrawn="1"/>
        </p:nvSpPr>
        <p:spPr>
          <a:xfrm>
            <a:off x="11478508" y="392235"/>
            <a:ext cx="708295" cy="794813"/>
          </a:xfrm>
          <a:custGeom>
            <a:avLst/>
            <a:gdLst/>
            <a:ahLst/>
            <a:cxnLst/>
            <a:rect l="l" t="t" r="r" b="b"/>
            <a:pathLst>
              <a:path w="1252855" h="1405889">
                <a:moveTo>
                  <a:pt x="706522" y="0"/>
                </a:moveTo>
                <a:lnTo>
                  <a:pt x="0" y="0"/>
                </a:lnTo>
                <a:lnTo>
                  <a:pt x="820" y="48644"/>
                </a:lnTo>
                <a:lnTo>
                  <a:pt x="3264" y="96877"/>
                </a:lnTo>
                <a:lnTo>
                  <a:pt x="7305" y="144671"/>
                </a:lnTo>
                <a:lnTo>
                  <a:pt x="12916" y="192002"/>
                </a:lnTo>
                <a:lnTo>
                  <a:pt x="20072" y="238841"/>
                </a:lnTo>
                <a:lnTo>
                  <a:pt x="28746" y="285164"/>
                </a:lnTo>
                <a:lnTo>
                  <a:pt x="38912" y="330943"/>
                </a:lnTo>
                <a:lnTo>
                  <a:pt x="50543" y="376153"/>
                </a:lnTo>
                <a:lnTo>
                  <a:pt x="63613" y="420766"/>
                </a:lnTo>
                <a:lnTo>
                  <a:pt x="78096" y="464757"/>
                </a:lnTo>
                <a:lnTo>
                  <a:pt x="93965" y="508100"/>
                </a:lnTo>
                <a:lnTo>
                  <a:pt x="111194" y="550767"/>
                </a:lnTo>
                <a:lnTo>
                  <a:pt x="129757" y="592733"/>
                </a:lnTo>
                <a:lnTo>
                  <a:pt x="149627" y="633971"/>
                </a:lnTo>
                <a:lnTo>
                  <a:pt x="170778" y="674455"/>
                </a:lnTo>
                <a:lnTo>
                  <a:pt x="193183" y="714158"/>
                </a:lnTo>
                <a:lnTo>
                  <a:pt x="216817" y="753055"/>
                </a:lnTo>
                <a:lnTo>
                  <a:pt x="241653" y="791119"/>
                </a:lnTo>
                <a:lnTo>
                  <a:pt x="267664" y="828323"/>
                </a:lnTo>
                <a:lnTo>
                  <a:pt x="294824" y="864641"/>
                </a:lnTo>
                <a:lnTo>
                  <a:pt x="323108" y="900047"/>
                </a:lnTo>
                <a:lnTo>
                  <a:pt x="352488" y="934515"/>
                </a:lnTo>
                <a:lnTo>
                  <a:pt x="382938" y="968018"/>
                </a:lnTo>
                <a:lnTo>
                  <a:pt x="414432" y="1000529"/>
                </a:lnTo>
                <a:lnTo>
                  <a:pt x="446943" y="1032023"/>
                </a:lnTo>
                <a:lnTo>
                  <a:pt x="480446" y="1062473"/>
                </a:lnTo>
                <a:lnTo>
                  <a:pt x="514914" y="1091853"/>
                </a:lnTo>
                <a:lnTo>
                  <a:pt x="550320" y="1120137"/>
                </a:lnTo>
                <a:lnTo>
                  <a:pt x="586638" y="1147297"/>
                </a:lnTo>
                <a:lnTo>
                  <a:pt x="623842" y="1173309"/>
                </a:lnTo>
                <a:lnTo>
                  <a:pt x="661906" y="1198144"/>
                </a:lnTo>
                <a:lnTo>
                  <a:pt x="700803" y="1221778"/>
                </a:lnTo>
                <a:lnTo>
                  <a:pt x="740506" y="1244184"/>
                </a:lnTo>
                <a:lnTo>
                  <a:pt x="780990" y="1265334"/>
                </a:lnTo>
                <a:lnTo>
                  <a:pt x="822228" y="1285204"/>
                </a:lnTo>
                <a:lnTo>
                  <a:pt x="864194" y="1303767"/>
                </a:lnTo>
                <a:lnTo>
                  <a:pt x="906861" y="1320996"/>
                </a:lnTo>
                <a:lnTo>
                  <a:pt x="950204" y="1336865"/>
                </a:lnTo>
                <a:lnTo>
                  <a:pt x="994195" y="1351348"/>
                </a:lnTo>
                <a:lnTo>
                  <a:pt x="1038808" y="1364418"/>
                </a:lnTo>
                <a:lnTo>
                  <a:pt x="1084018" y="1376049"/>
                </a:lnTo>
                <a:lnTo>
                  <a:pt x="1129797" y="1386215"/>
                </a:lnTo>
                <a:lnTo>
                  <a:pt x="1176120" y="1394889"/>
                </a:lnTo>
                <a:lnTo>
                  <a:pt x="1222959" y="1402045"/>
                </a:lnTo>
                <a:lnTo>
                  <a:pt x="1252316" y="1405525"/>
                </a:lnTo>
                <a:lnTo>
                  <a:pt x="1252316" y="689286"/>
                </a:lnTo>
                <a:lnTo>
                  <a:pt x="1226633" y="683133"/>
                </a:lnTo>
                <a:lnTo>
                  <a:pt x="1182271" y="669338"/>
                </a:lnTo>
                <a:lnTo>
                  <a:pt x="1139209" y="652767"/>
                </a:lnTo>
                <a:lnTo>
                  <a:pt x="1097551" y="633525"/>
                </a:lnTo>
                <a:lnTo>
                  <a:pt x="1057403" y="611717"/>
                </a:lnTo>
                <a:lnTo>
                  <a:pt x="1018872" y="587450"/>
                </a:lnTo>
                <a:lnTo>
                  <a:pt x="982061" y="560828"/>
                </a:lnTo>
                <a:lnTo>
                  <a:pt x="947077" y="531958"/>
                </a:lnTo>
                <a:lnTo>
                  <a:pt x="914025" y="500944"/>
                </a:lnTo>
                <a:lnTo>
                  <a:pt x="883011" y="467892"/>
                </a:lnTo>
                <a:lnTo>
                  <a:pt x="854141" y="432908"/>
                </a:lnTo>
                <a:lnTo>
                  <a:pt x="827519" y="396097"/>
                </a:lnTo>
                <a:lnTo>
                  <a:pt x="803251" y="357565"/>
                </a:lnTo>
                <a:lnTo>
                  <a:pt x="781443" y="317417"/>
                </a:lnTo>
                <a:lnTo>
                  <a:pt x="762200" y="275758"/>
                </a:lnTo>
                <a:lnTo>
                  <a:pt x="745628" y="232695"/>
                </a:lnTo>
                <a:lnTo>
                  <a:pt x="731833" y="188333"/>
                </a:lnTo>
                <a:lnTo>
                  <a:pt x="720919" y="142776"/>
                </a:lnTo>
                <a:lnTo>
                  <a:pt x="712992" y="96132"/>
                </a:lnTo>
                <a:lnTo>
                  <a:pt x="708158" y="48504"/>
                </a:lnTo>
                <a:lnTo>
                  <a:pt x="706522" y="0"/>
                </a:lnTo>
                <a:close/>
              </a:path>
            </a:pathLst>
          </a:custGeom>
          <a:solidFill>
            <a:srgbClr val="DA4558"/>
          </a:solidFill>
        </p:spPr>
        <p:txBody>
          <a:bodyPr wrap="square" lIns="0" tIns="0" rIns="0" bIns="0" rtlCol="0"/>
          <a:lstStyle/>
          <a:p>
            <a:endParaRPr sz="174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EB58C1-D480-4A97-A225-E6593DFA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807" y="2189749"/>
            <a:ext cx="8210751" cy="132556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1924C5A-17A2-4DA4-800E-C1DC54D97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4808" y="3701430"/>
            <a:ext cx="5891656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36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AC7F-1191-4857-AE91-2ED7498B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C669-7E7D-4023-A631-4CA16CEA1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45992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58CE-7EB9-4491-8A76-219C65EE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6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B244F-6394-44F9-9510-7505905D9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6959"/>
            <a:ext cx="12192000" cy="601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4173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A4599-A1E8-4318-8106-11D16650F2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5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8401E-A2BB-47D7-B48F-8F0D359D5D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73E666A4-54BF-40CB-BF95-3C16C364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4AE07674-001E-4251-BF5B-3A57FB30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22600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DDD69D1A-D907-4FA5-AC94-CA9D447A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9E35B-AF1A-4C45-B6DC-D433AE6B6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A3F1A8-37FB-4749-93F5-0A1CDE6F4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8945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89D5A8-857A-4D97-B97D-466E1264E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636" y="1769369"/>
            <a:ext cx="5466693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18C58F3-5F9E-4FE0-8A0C-717995C3E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5304" y="2672209"/>
            <a:ext cx="5665992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0FF3F2-E4BD-4C10-BD4E-914850AA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6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0FF3F2-E4BD-4C10-BD4E-914850AA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A0116-F3D1-4803-93E9-D7996F63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6A23-FEC5-44BC-9B35-8BEA0611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9A6D-FD79-4896-98CE-B2C9E63EE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A4A9-FDAD-4B8E-9ECA-40BF2635973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7FFA-5FB6-4AD0-B9D5-4E2BB2912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D716-D9AB-44E3-B41E-6CB045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8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50" r:id="rId3"/>
    <p:sldLayoutId id="2147483672" r:id="rId4"/>
    <p:sldLayoutId id="2147483651" r:id="rId5"/>
    <p:sldLayoutId id="2147483652" r:id="rId6"/>
    <p:sldLayoutId id="2147483673" r:id="rId7"/>
    <p:sldLayoutId id="2147483675" r:id="rId8"/>
    <p:sldLayoutId id="2147483676" r:id="rId9"/>
    <p:sldLayoutId id="2147483677" r:id="rId10"/>
    <p:sldLayoutId id="2147483680" r:id="rId11"/>
    <p:sldLayoutId id="2147483682" r:id="rId12"/>
    <p:sldLayoutId id="2147483728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A0116-F3D1-4803-93E9-D7996F63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6A23-FEC5-44BC-9B35-8BEA0611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9A6D-FD79-4896-98CE-B2C9E63EE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A4A9-FDAD-4B8E-9ECA-40BF2635973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7FFA-5FB6-4AD0-B9D5-4E2BB2912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D716-D9AB-44E3-B41E-6CB045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8" r:id="rId2"/>
    <p:sldLayoutId id="2147483661" r:id="rId3"/>
    <p:sldLayoutId id="2147483662" r:id="rId4"/>
    <p:sldLayoutId id="2147483679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59A94E-1C8A-4C76-9411-3BC6C5ED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01F20-ADE1-467E-99F3-A9D38402E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21883-E3F3-4674-B64F-04A390BC6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6380-480D-483C-B273-B36E7CC7E1C0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40333-6AC9-4F6E-A5F4-EA55849F650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21F5A-D1D3-4652-8B77-0ED0814B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7CE78-A4EE-4C07-8393-0BF1DA49B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3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6AE01-8819-4A7A-8B96-41E4329CB7E9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10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88.com/p-68747900943490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06C6E-C44D-B6F3-9A53-4DDF4CA3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OOP</a:t>
            </a:r>
            <a:r>
              <a:rPr lang="zh-CN" altLang="en-US" dirty="0"/>
              <a:t>基本概念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9FBF84-7F4D-DE5B-4889-58713A567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16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01FB8-A8E5-AFFE-C194-FD6A2DF1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对象   </a:t>
            </a:r>
            <a:r>
              <a:rPr lang="en-US" altLang="zh-CN" dirty="0"/>
              <a:t>-  Object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C0D8F-9593-31EF-6A62-F86DAEE5C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F7147C-56A1-885D-011C-C6BA08D04F0B}"/>
              </a:ext>
            </a:extLst>
          </p:cNvPr>
          <p:cNvSpPr/>
          <p:nvPr/>
        </p:nvSpPr>
        <p:spPr>
          <a:xfrm>
            <a:off x="860234" y="1396850"/>
            <a:ext cx="6096000" cy="1369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Object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400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简单粗暴的理解 就是世界上存在</a:t>
            </a:r>
            <a:r>
              <a:rPr lang="zh-CN" altLang="en-US" sz="1400" b="1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 物</a:t>
            </a:r>
            <a:r>
              <a:rPr lang="zh-CN" altLang="en-US" sz="1400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solidFill>
                <a:srgbClr val="2A2E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marR="0" lvl="0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 Class:   </a:t>
            </a:r>
            <a:r>
              <a:rPr lang="zh-CN" altLang="en-US" sz="1400" b="1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某一些对象的共同属性和行为的抽取</a:t>
            </a:r>
            <a:endParaRPr lang="en-US" altLang="zh-CN" sz="1400" kern="0" dirty="0">
              <a:solidFill>
                <a:srgbClr val="2A2E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defRPr/>
            </a:pPr>
            <a:endParaRPr lang="en-US" altLang="zh-CN" sz="1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5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434C7-73EB-9B38-B256-BC6E194A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9" y="-22421"/>
            <a:ext cx="1154684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zh-CN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BF2B6C-BBDE-A851-4E5E-0B200376D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B24D71-D3CD-4238-8384-7F99D478D4AE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3CE604-0113-8CC3-7963-C9639651B64F}"/>
              </a:ext>
            </a:extLst>
          </p:cNvPr>
          <p:cNvSpPr/>
          <p:nvPr/>
        </p:nvSpPr>
        <p:spPr>
          <a:xfrm>
            <a:off x="5422669" y="2328807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/>
              <a:t>共同属性</a:t>
            </a:r>
            <a:r>
              <a:rPr lang="en-US" altLang="zh-CN" b="1" dirty="0"/>
              <a:t>(attributes)</a:t>
            </a:r>
            <a:r>
              <a:rPr lang="zh-CN" altLang="en-US" b="1" dirty="0"/>
              <a:t>：</a:t>
            </a:r>
            <a:endParaRPr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F5A9F5-C9F3-9A28-5BA9-1093655AB396}"/>
              </a:ext>
            </a:extLst>
          </p:cNvPr>
          <p:cNvSpPr txBox="1"/>
          <p:nvPr/>
        </p:nvSpPr>
        <p:spPr>
          <a:xfrm>
            <a:off x="5762566" y="2889349"/>
            <a:ext cx="2250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颜色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里程数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6C12A2-C3CF-B897-7379-8DF6EBAC1E99}"/>
              </a:ext>
            </a:extLst>
          </p:cNvPr>
          <p:cNvSpPr/>
          <p:nvPr/>
        </p:nvSpPr>
        <p:spPr>
          <a:xfrm>
            <a:off x="5525192" y="3890666"/>
            <a:ext cx="3277986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/>
              <a:t>共同行为能力</a:t>
            </a:r>
            <a:r>
              <a:rPr lang="en-US" altLang="zh-CN" b="1" dirty="0"/>
              <a:t>(behavior)</a:t>
            </a:r>
            <a:r>
              <a:rPr lang="zh-CN" altLang="en-US" b="1" dirty="0"/>
              <a:t>：</a:t>
            </a:r>
            <a:endParaRPr lang="en-US" altLang="zh-CN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2904DF-7E3E-1AC0-D219-9584406ACF7A}"/>
              </a:ext>
            </a:extLst>
          </p:cNvPr>
          <p:cNvSpPr txBox="1"/>
          <p:nvPr/>
        </p:nvSpPr>
        <p:spPr>
          <a:xfrm>
            <a:off x="5865089" y="4451208"/>
            <a:ext cx="2250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启动（）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加油</a:t>
            </a:r>
            <a:r>
              <a:rPr lang="en-US" altLang="zh-CN" dirty="0"/>
              <a:t> 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熄火（）</a:t>
            </a:r>
          </a:p>
        </p:txBody>
      </p:sp>
    </p:spTree>
    <p:extLst>
      <p:ext uri="{BB962C8B-B14F-4D97-AF65-F5344CB8AC3E}">
        <p14:creationId xmlns:p14="http://schemas.microsoft.com/office/powerpoint/2010/main" val="98789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E39E10-ADA6-BA9F-7606-F44BCD72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68" y="2241233"/>
            <a:ext cx="1753890" cy="13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1B10C-7D60-E39E-0703-5E74A164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E8112F-40B1-CCE6-18CA-2208C855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1266" name="Picture 2" descr="Java Tutorials - OOP Concepts | Encapsulation | Abstraction ...">
            <a:extLst>
              <a:ext uri="{FF2B5EF4-FFF2-40B4-BE49-F238E27FC236}">
                <a16:creationId xmlns:a16="http://schemas.microsoft.com/office/drawing/2014/main" id="{E83C11A7-EC72-C519-16B8-97BB9369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-5138159"/>
            <a:ext cx="12183745" cy="121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095C-C20A-CC6B-EA47-95F77C52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FA6380-FB06-8467-46D6-85E74FD09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C989FD-E67A-67E5-4859-BF398F2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285875"/>
            <a:ext cx="7353300" cy="4286250"/>
          </a:xfrm>
          <a:prstGeom prst="rect">
            <a:avLst/>
          </a:prstGeom>
        </p:spPr>
      </p:pic>
      <p:pic>
        <p:nvPicPr>
          <p:cNvPr id="14338" name="Picture 2" descr="Intro to Classes and Objects - Java101">
            <a:extLst>
              <a:ext uri="{FF2B5EF4-FFF2-40B4-BE49-F238E27FC236}">
                <a16:creationId xmlns:a16="http://schemas.microsoft.com/office/drawing/2014/main" id="{86603F76-0CFC-4141-6000-E6671458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257" y="953714"/>
            <a:ext cx="40100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04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097AE-8967-1572-4D60-E37B5EBE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6C5FC0-8DE2-97A3-431C-01B78A8BA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2290" name="Picture 2" descr="The OOP Concepts with TypeScript: Inheritance, Abstraction ...">
            <a:extLst>
              <a:ext uri="{FF2B5EF4-FFF2-40B4-BE49-F238E27FC236}">
                <a16:creationId xmlns:a16="http://schemas.microsoft.com/office/drawing/2014/main" id="{C151AAC1-E3FF-F88A-6B0F-A9782AD7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7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8BE-8CE3-1A56-F09E-885E3262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9" y="341901"/>
            <a:ext cx="11362133" cy="665714"/>
          </a:xfrm>
        </p:spPr>
        <p:txBody>
          <a:bodyPr/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OOP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 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(Abstraction</a:t>
            </a:r>
            <a:endParaRPr lang="en-CN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E27-A1AF-9F4D-0EED-168C60B5E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B24D71-D3CD-4238-8384-7F99D478D4A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Microsoft YaHei"/>
                <a:cs typeface="Calibri Light" panose="020F03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Microsoft YaHei"/>
              <a:cs typeface="Calibri Light" panose="020F0302020204030204" pitchFamily="34" charset="0"/>
            </a:endParaRPr>
          </a:p>
        </p:txBody>
      </p:sp>
      <p:sp>
        <p:nvSpPr>
          <p:cNvPr id="10" name="BJPseudoFooter">
            <a:extLst>
              <a:ext uri="{FF2B5EF4-FFF2-40B4-BE49-F238E27FC236}">
                <a16:creationId xmlns:a16="http://schemas.microsoft.com/office/drawing/2014/main" id="{0D2062BE-8963-8EA6-06EB-93B570C0333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000" y="6475968"/>
            <a:ext cx="11938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zh-CN" altLang="en-US"/>
              <a:t>仅供内部使用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6A6306-9107-8F00-96D4-C416D74A048E}"/>
              </a:ext>
            </a:extLst>
          </p:cNvPr>
          <p:cNvSpPr txBox="1"/>
          <p:nvPr/>
        </p:nvSpPr>
        <p:spPr>
          <a:xfrm>
            <a:off x="242139" y="127837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Abstraction  </a:t>
            </a:r>
            <a:endParaRPr lang="zh-CN" altLang="en-US" dirty="0"/>
          </a:p>
        </p:txBody>
      </p:sp>
      <p:pic>
        <p:nvPicPr>
          <p:cNvPr id="10244" name="Picture 4" descr="Understanding OOP Concepts: OOP, Class &amp; Object - Shouts.dev">
            <a:extLst>
              <a:ext uri="{FF2B5EF4-FFF2-40B4-BE49-F238E27FC236}">
                <a16:creationId xmlns:a16="http://schemas.microsoft.com/office/drawing/2014/main" id="{CAB30A4F-C3B4-E295-DD47-4A8D7BF0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857375"/>
            <a:ext cx="7429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10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D2FAC-A3E6-B976-1B7D-C8385300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09026D-4C43-8F8E-AF00-472BB279D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026" name="Picture 2" descr="Object Oriented Programming (OOPS) Concepts in C++ | Simplilearn">
            <a:extLst>
              <a:ext uri="{FF2B5EF4-FFF2-40B4-BE49-F238E27FC236}">
                <a16:creationId xmlns:a16="http://schemas.microsoft.com/office/drawing/2014/main" id="{9AB16232-7C26-44A7-1705-670EA724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552575"/>
            <a:ext cx="49434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0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C35A4-3F61-8A5C-6899-DD5DE1A2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4E16E-2883-434A-A587-59FBEF69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069499-1027-5E4C-8934-CA50DED9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609600"/>
            <a:ext cx="110966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8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E6131-0A65-A2F1-5673-4DA0ABEE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BAA56D-19D7-6A5D-169A-6D33AB57E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074" name="Picture 2" descr="Python OOPs Concepts [Object Oriented Programming]">
            <a:extLst>
              <a:ext uri="{FF2B5EF4-FFF2-40B4-BE49-F238E27FC236}">
                <a16:creationId xmlns:a16="http://schemas.microsoft.com/office/drawing/2014/main" id="{DCBB8362-B6A7-6DCD-9567-2ECB93A6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590675"/>
            <a:ext cx="87058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1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AFBA-2A51-E914-58AA-AD5500B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概念理解   </a:t>
            </a:r>
            <a:r>
              <a:rPr lang="en-US" altLang="zh-CN" dirty="0"/>
              <a:t>- </a:t>
            </a:r>
            <a:r>
              <a:rPr lang="zh-CN" altLang="en-US" dirty="0"/>
              <a:t>抽象（</a:t>
            </a:r>
            <a:r>
              <a:rPr lang="en-US" altLang="zh-CN" dirty="0"/>
              <a:t>Abstraction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BF1A27-C4F9-C850-3DA2-76AD08BF2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88037C-5ED7-473B-8B21-761FEDB83FC2}"/>
              </a:ext>
            </a:extLst>
          </p:cNvPr>
          <p:cNvSpPr txBox="1"/>
          <p:nvPr/>
        </p:nvSpPr>
        <p:spPr>
          <a:xfrm>
            <a:off x="2589474" y="2123603"/>
            <a:ext cx="747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抽象</a:t>
            </a:r>
            <a:r>
              <a:rPr lang="zh-CN" altLang="en-US" dirty="0"/>
              <a:t>就是 提取能表达该事物的重要</a:t>
            </a:r>
            <a:r>
              <a:rPr lang="zh-CN" altLang="en-US" sz="2400" b="1" dirty="0">
                <a:solidFill>
                  <a:srgbClr val="FF0000"/>
                </a:solidFill>
              </a:rPr>
              <a:t>特征（属性和行为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051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11CDA-A9FF-67B6-2F1E-D62B97D7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8C47FB-F951-48EC-D362-8EEE2D1F2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098" name="Picture 2" descr="Basic concepts of OOPS and Structure of C++ program | IT Training and ...">
            <a:extLst>
              <a:ext uri="{FF2B5EF4-FFF2-40B4-BE49-F238E27FC236}">
                <a16:creationId xmlns:a16="http://schemas.microsoft.com/office/drawing/2014/main" id="{BB61A23A-294E-87DB-8F50-CC16B4D8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900238"/>
            <a:ext cx="55245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69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B5F513-3C83-ED8F-F067-553E2BA81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122" name="Picture 2" descr="Object Oriented Programming Principles and Concepts Explained!">
            <a:extLst>
              <a:ext uri="{FF2B5EF4-FFF2-40B4-BE49-F238E27FC236}">
                <a16:creationId xmlns:a16="http://schemas.microsoft.com/office/drawing/2014/main" id="{DF214AEE-6C65-F65F-866E-ADD1EA97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" y="400050"/>
            <a:ext cx="6372971" cy="50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3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FD08F-439F-BB81-C120-7446F0ED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B5E86A-313D-B356-2411-4E30CD1F5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146" name="Picture 2" descr="Classes and Objects in Java - Fundamentals of OOPs - DataFlair">
            <a:extLst>
              <a:ext uri="{FF2B5EF4-FFF2-40B4-BE49-F238E27FC236}">
                <a16:creationId xmlns:a16="http://schemas.microsoft.com/office/drawing/2014/main" id="{35A63437-D739-D682-740C-18D5777C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"/>
            <a:ext cx="11430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3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867C1-6D9A-4121-0B5C-33162313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CAA351-1478-AD54-22DD-7B55B583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7688C3-03AE-CE67-E244-C1B65414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497843"/>
            <a:ext cx="11579012" cy="61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8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44BE-987D-CA72-6DE0-F41C3A36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5CB2D7-B000-5DDE-9C36-68B5DFE1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194" name="Picture 2" descr="Python Classes and Objects [Guide] – PYnative">
            <a:extLst>
              <a:ext uri="{FF2B5EF4-FFF2-40B4-BE49-F238E27FC236}">
                <a16:creationId xmlns:a16="http://schemas.microsoft.com/office/drawing/2014/main" id="{A901564F-B3C6-D38F-E5A0-2FA48982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7" y="830843"/>
            <a:ext cx="10298851" cy="5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7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C5F65-0250-FC80-8C00-BCA744C2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58E2E-4596-3365-EDA3-A36AA104E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9218" name="Picture 2" descr="Understanding OOP concepts | codersite">
            <a:extLst>
              <a:ext uri="{FF2B5EF4-FFF2-40B4-BE49-F238E27FC236}">
                <a16:creationId xmlns:a16="http://schemas.microsoft.com/office/drawing/2014/main" id="{48689B37-8612-3F01-AD30-2E22DE33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604963"/>
            <a:ext cx="69532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2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215F2-6BDD-6D8A-3483-EB9E20B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      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1ABBEF-0C30-C32E-75A9-0C678253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3F01CF-BEBB-D0B1-3074-ECCFE102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64" y="1171139"/>
            <a:ext cx="1375807" cy="48654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F8D5369-B8D7-4D15-2953-25CADEDB9EFB}"/>
              </a:ext>
            </a:extLst>
          </p:cNvPr>
          <p:cNvSpPr txBox="1"/>
          <p:nvPr/>
        </p:nvSpPr>
        <p:spPr>
          <a:xfrm>
            <a:off x="7036264" y="2090720"/>
            <a:ext cx="180390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属性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年龄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体温</a:t>
            </a:r>
            <a:endParaRPr lang="en-US" altLang="zh-CN" dirty="0"/>
          </a:p>
          <a:p>
            <a:r>
              <a:rPr lang="en-US" altLang="zh-CN" dirty="0"/>
              <a:t>….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26A21-9576-798A-968B-F27B0F5C989F}"/>
              </a:ext>
            </a:extLst>
          </p:cNvPr>
          <p:cNvSpPr txBox="1"/>
          <p:nvPr/>
        </p:nvSpPr>
        <p:spPr>
          <a:xfrm>
            <a:off x="7043754" y="3576209"/>
            <a:ext cx="180390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行为能力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吃东西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走路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睡觉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F464E03-2EB7-1F7B-2189-9C1485B4EE1B}"/>
              </a:ext>
            </a:extLst>
          </p:cNvPr>
          <p:cNvSpPr txBox="1"/>
          <p:nvPr/>
        </p:nvSpPr>
        <p:spPr>
          <a:xfrm>
            <a:off x="8847661" y="2268942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“属性” </a:t>
            </a:r>
            <a:r>
              <a:rPr lang="zh-CN" altLang="en-US" dirty="0"/>
              <a:t>英文单词： </a:t>
            </a:r>
            <a:r>
              <a:rPr lang="en-US" altLang="zh-CN" dirty="0">
                <a:solidFill>
                  <a:srgbClr val="FF0000"/>
                </a:solidFill>
              </a:rPr>
              <a:t>attribute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D0E42E-BCFA-4F6D-F75C-6011722949B8}"/>
              </a:ext>
            </a:extLst>
          </p:cNvPr>
          <p:cNvSpPr txBox="1"/>
          <p:nvPr/>
        </p:nvSpPr>
        <p:spPr>
          <a:xfrm>
            <a:off x="8926088" y="4230485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“行为” </a:t>
            </a:r>
            <a:r>
              <a:rPr lang="zh-CN" altLang="en-US" dirty="0"/>
              <a:t>英文单词： </a:t>
            </a:r>
            <a:r>
              <a:rPr lang="en-US" altLang="zh-CN" dirty="0">
                <a:solidFill>
                  <a:srgbClr val="FF0000"/>
                </a:solidFill>
              </a:rPr>
              <a:t>behavior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54679E18-EE60-C67A-EF64-90609D32E2C9}"/>
              </a:ext>
            </a:extLst>
          </p:cNvPr>
          <p:cNvSpPr/>
          <p:nvPr/>
        </p:nvSpPr>
        <p:spPr>
          <a:xfrm>
            <a:off x="2641512" y="1477760"/>
            <a:ext cx="537037" cy="43413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9CDFC60F-6BD9-3D87-1FA6-DD10A9A5442C}"/>
              </a:ext>
            </a:extLst>
          </p:cNvPr>
          <p:cNvSpPr/>
          <p:nvPr/>
        </p:nvSpPr>
        <p:spPr>
          <a:xfrm>
            <a:off x="3393524" y="2637295"/>
            <a:ext cx="3393735" cy="1877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抽象</a:t>
            </a:r>
            <a:endParaRPr lang="en-US" altLang="zh-CN" dirty="0"/>
          </a:p>
          <a:p>
            <a:pPr algn="ctr"/>
            <a:r>
              <a:rPr lang="zh-CN" altLang="en-US" dirty="0"/>
              <a:t>就是提取能表达这些动物的共同属性和行为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B8B6F8-0CE8-2E7C-0152-37F135E71FD7}"/>
              </a:ext>
            </a:extLst>
          </p:cNvPr>
          <p:cNvSpPr txBox="1"/>
          <p:nvPr/>
        </p:nvSpPr>
        <p:spPr>
          <a:xfrm>
            <a:off x="3877531" y="43619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1</a:t>
            </a:r>
            <a:r>
              <a:rPr lang="zh-CN" altLang="en-US" b="1" dirty="0"/>
              <a:t>： 给左边这些动物做抽象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445D99-23A4-DCB3-3525-74805C2801A6}"/>
              </a:ext>
            </a:extLst>
          </p:cNvPr>
          <p:cNvSpPr txBox="1"/>
          <p:nvPr/>
        </p:nvSpPr>
        <p:spPr>
          <a:xfrm>
            <a:off x="6907202" y="5588304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以上是 这 </a:t>
            </a:r>
            <a:r>
              <a:rPr lang="zh-CN" altLang="en-US" sz="2400" b="1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 动物的特征</a:t>
            </a:r>
          </a:p>
        </p:txBody>
      </p:sp>
    </p:spTree>
    <p:extLst>
      <p:ext uri="{BB962C8B-B14F-4D97-AF65-F5344CB8AC3E}">
        <p14:creationId xmlns:p14="http://schemas.microsoft.com/office/powerpoint/2010/main" val="378269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215F2-6BDD-6D8A-3483-EB9E20B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1ABBEF-0C30-C32E-75A9-0C678253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8FC84-F3F9-7F89-CF37-2B348A8D6230}"/>
              </a:ext>
            </a:extLst>
          </p:cNvPr>
          <p:cNvSpPr/>
          <p:nvPr/>
        </p:nvSpPr>
        <p:spPr>
          <a:xfrm>
            <a:off x="6707333" y="1941617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8D5369-B8D7-4D15-2953-25CADEDB9EFB}"/>
              </a:ext>
            </a:extLst>
          </p:cNvPr>
          <p:cNvSpPr txBox="1"/>
          <p:nvPr/>
        </p:nvSpPr>
        <p:spPr>
          <a:xfrm>
            <a:off x="6902252" y="1868049"/>
            <a:ext cx="305790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属性（</a:t>
            </a:r>
            <a:r>
              <a:rPr lang="en-US" altLang="zh-CN" dirty="0">
                <a:solidFill>
                  <a:srgbClr val="FF0000"/>
                </a:solidFill>
              </a:rPr>
              <a:t> attribute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里程数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品牌</a:t>
            </a:r>
            <a:endParaRPr lang="en-US" altLang="zh-CN" dirty="0"/>
          </a:p>
          <a:p>
            <a:r>
              <a:rPr lang="en-US" altLang="zh-CN" dirty="0"/>
              <a:t>….</a:t>
            </a:r>
          </a:p>
          <a:p>
            <a:endParaRPr lang="en-US" altLang="zh-CN" dirty="0"/>
          </a:p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行为能力（</a:t>
            </a:r>
            <a:r>
              <a:rPr lang="en-US" altLang="zh-CN" dirty="0">
                <a:solidFill>
                  <a:srgbClr val="FF0000"/>
                </a:solidFill>
              </a:rPr>
              <a:t>behavior )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熄火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54679E18-EE60-C67A-EF64-90609D32E2C9}"/>
              </a:ext>
            </a:extLst>
          </p:cNvPr>
          <p:cNvSpPr/>
          <p:nvPr/>
        </p:nvSpPr>
        <p:spPr>
          <a:xfrm>
            <a:off x="2641512" y="1477760"/>
            <a:ext cx="537037" cy="43413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9CDFC60F-6BD9-3D87-1FA6-DD10A9A5442C}"/>
              </a:ext>
            </a:extLst>
          </p:cNvPr>
          <p:cNvSpPr/>
          <p:nvPr/>
        </p:nvSpPr>
        <p:spPr>
          <a:xfrm>
            <a:off x="3393524" y="2637295"/>
            <a:ext cx="3415737" cy="1877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抽象 出来属性与行为</a:t>
            </a:r>
            <a:endParaRPr lang="en-US" altLang="zh-CN" dirty="0"/>
          </a:p>
        </p:txBody>
      </p:sp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3C1E0A3C-B4A0-A104-30D2-C4BD2797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8" y="1692264"/>
            <a:ext cx="1746340" cy="812842"/>
          </a:xfrm>
          <a:prstGeom prst="rect">
            <a:avLst/>
          </a:prstGeom>
        </p:spPr>
      </p:pic>
      <p:pic>
        <p:nvPicPr>
          <p:cNvPr id="4" name="图片 3" descr="卡车停在路边&#10;&#10;描述已自动生成">
            <a:extLst>
              <a:ext uri="{FF2B5EF4-FFF2-40B4-BE49-F238E27FC236}">
                <a16:creationId xmlns:a16="http://schemas.microsoft.com/office/drawing/2014/main" id="{47B1AA23-6996-0B34-60E6-6052B011E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8" y="4565471"/>
            <a:ext cx="1529123" cy="874612"/>
          </a:xfrm>
          <a:prstGeom prst="rect">
            <a:avLst/>
          </a:prstGeom>
        </p:spPr>
      </p:pic>
      <p:pic>
        <p:nvPicPr>
          <p:cNvPr id="13318" name="Picture 6" descr="ambulance clip art done in | Clipart Panda - Free Clipart Images">
            <a:extLst>
              <a:ext uri="{FF2B5EF4-FFF2-40B4-BE49-F238E27FC236}">
                <a16:creationId xmlns:a16="http://schemas.microsoft.com/office/drawing/2014/main" id="{517E79B5-3939-45FC-12CE-B88CA320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" y="2980905"/>
            <a:ext cx="1478356" cy="11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7DDE82-8390-4667-F32D-93A07A5929DE}"/>
              </a:ext>
            </a:extLst>
          </p:cNvPr>
          <p:cNvSpPr txBox="1"/>
          <p:nvPr/>
        </p:nvSpPr>
        <p:spPr>
          <a:xfrm>
            <a:off x="3535625" y="810010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2</a:t>
            </a:r>
            <a:r>
              <a:rPr lang="zh-CN" altLang="en-US" b="1" dirty="0"/>
              <a:t>： 给左边这些汽车做抽象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01F07-E2B8-4212-8DA4-5DBCEA1F9104}"/>
              </a:ext>
            </a:extLst>
          </p:cNvPr>
          <p:cNvSpPr txBox="1"/>
          <p:nvPr/>
        </p:nvSpPr>
        <p:spPr>
          <a:xfrm>
            <a:off x="7134808" y="5511411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以上是 这 </a:t>
            </a:r>
            <a:r>
              <a:rPr lang="zh-CN" altLang="en-US" sz="2400" b="1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 汽车的特征</a:t>
            </a:r>
          </a:p>
        </p:txBody>
      </p:sp>
    </p:spTree>
    <p:extLst>
      <p:ext uri="{BB962C8B-B14F-4D97-AF65-F5344CB8AC3E}">
        <p14:creationId xmlns:p14="http://schemas.microsoft.com/office/powerpoint/2010/main" val="276097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箭头: 下 21">
            <a:extLst>
              <a:ext uri="{FF2B5EF4-FFF2-40B4-BE49-F238E27FC236}">
                <a16:creationId xmlns:a16="http://schemas.microsoft.com/office/drawing/2014/main" id="{3B5531A5-CD5D-74F7-5674-EBBB6D4A11C8}"/>
              </a:ext>
            </a:extLst>
          </p:cNvPr>
          <p:cNvSpPr/>
          <p:nvPr/>
        </p:nvSpPr>
        <p:spPr>
          <a:xfrm rot="16200000">
            <a:off x="5209126" y="2646425"/>
            <a:ext cx="1975899" cy="2445944"/>
          </a:xfrm>
          <a:prstGeom prst="downArrow">
            <a:avLst>
              <a:gd name="adj1" fmla="val 50000"/>
              <a:gd name="adj2" fmla="val 4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1A85DE-C165-A42D-2900-F33E3C93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 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D4C393-78AB-3DC0-3B34-E77A43311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E2D7B1-56B2-90B9-7530-AAFDED0A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129999"/>
            <a:ext cx="1061720" cy="15157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9A430E-818A-4E91-3F45-ED1C319652BD}"/>
              </a:ext>
            </a:extLst>
          </p:cNvPr>
          <p:cNvSpPr txBox="1"/>
          <p:nvPr/>
        </p:nvSpPr>
        <p:spPr>
          <a:xfrm>
            <a:off x="2265680" y="1129999"/>
            <a:ext cx="26371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年龄：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23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国籍：挪威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位置：前锋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球队：曼城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33062B-2961-13E0-0EAE-97C2ECFF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45" y="2822030"/>
            <a:ext cx="1219351" cy="16802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A4A6C9-112D-4B5B-430E-5E1BA8B55D29}"/>
              </a:ext>
            </a:extLst>
          </p:cNvPr>
          <p:cNvSpPr txBox="1"/>
          <p:nvPr/>
        </p:nvSpPr>
        <p:spPr>
          <a:xfrm>
            <a:off x="2349797" y="2822029"/>
            <a:ext cx="20328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维尔茨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年龄：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20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国籍：德国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位置：前腰</a:t>
            </a:r>
          </a:p>
          <a:p>
            <a:pPr algn="just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球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队：勒沃库森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199A14-05D1-1B19-BEE8-3ED105822D17}"/>
              </a:ext>
            </a:extLst>
          </p:cNvPr>
          <p:cNvSpPr txBox="1"/>
          <p:nvPr/>
        </p:nvSpPr>
        <p:spPr>
          <a:xfrm>
            <a:off x="2444550" y="4668714"/>
            <a:ext cx="19381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加维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年龄：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19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国籍：西班牙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位置：中场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dirty="0">
                <a:solidFill>
                  <a:srgbClr val="191919"/>
                </a:solidFill>
                <a:latin typeface="PingFang SC"/>
              </a:rPr>
              <a:t>球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伍：巴塞罗那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912565A-1A58-285A-4D30-B9CC2DD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38" y="4626658"/>
            <a:ext cx="1203195" cy="1764387"/>
          </a:xfrm>
          <a:prstGeom prst="rect">
            <a:avLst/>
          </a:prstGeom>
        </p:spPr>
      </p:pic>
      <p:sp>
        <p:nvSpPr>
          <p:cNvPr id="16" name="右大括号 15">
            <a:extLst>
              <a:ext uri="{FF2B5EF4-FFF2-40B4-BE49-F238E27FC236}">
                <a16:creationId xmlns:a16="http://schemas.microsoft.com/office/drawing/2014/main" id="{5B300BD3-BFA6-2E19-FE5E-5F1076A3FCCE}"/>
              </a:ext>
            </a:extLst>
          </p:cNvPr>
          <p:cNvSpPr/>
          <p:nvPr/>
        </p:nvSpPr>
        <p:spPr>
          <a:xfrm>
            <a:off x="4295974" y="1264020"/>
            <a:ext cx="651722" cy="4796293"/>
          </a:xfrm>
          <a:prstGeom prst="rightBrace">
            <a:avLst>
              <a:gd name="adj1" fmla="val 8333"/>
              <a:gd name="adj2" fmla="val 499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3E4032-6E2D-D254-7DD6-53092AAF9DCA}"/>
              </a:ext>
            </a:extLst>
          </p:cNvPr>
          <p:cNvSpPr/>
          <p:nvPr/>
        </p:nvSpPr>
        <p:spPr>
          <a:xfrm>
            <a:off x="2909611" y="4232103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42E24B-701D-184B-4D31-363134E07F2E}"/>
              </a:ext>
            </a:extLst>
          </p:cNvPr>
          <p:cNvSpPr txBox="1"/>
          <p:nvPr/>
        </p:nvSpPr>
        <p:spPr>
          <a:xfrm>
            <a:off x="7554266" y="1871112"/>
            <a:ext cx="305790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属性（</a:t>
            </a:r>
            <a:r>
              <a:rPr lang="en-US" altLang="zh-CN" dirty="0">
                <a:solidFill>
                  <a:srgbClr val="FF0000"/>
                </a:solidFill>
              </a:rPr>
              <a:t> attribute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年龄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球队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位置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行为能力（</a:t>
            </a:r>
            <a:r>
              <a:rPr lang="en-US" altLang="zh-CN" dirty="0">
                <a:solidFill>
                  <a:srgbClr val="FF0000"/>
                </a:solidFill>
              </a:rPr>
              <a:t>behavior )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踢球运动</a:t>
            </a:r>
            <a:r>
              <a:rPr lang="en-US" altLang="zh-CN" dirty="0"/>
              <a:t> 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学习</a:t>
            </a:r>
            <a:r>
              <a:rPr lang="en-US" altLang="zh-CN" dirty="0"/>
              <a:t>	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睡觉 </a:t>
            </a:r>
            <a:r>
              <a:rPr lang="en-US" altLang="zh-CN" dirty="0"/>
              <a:t>	sleep</a:t>
            </a:r>
          </a:p>
          <a:p>
            <a:r>
              <a:rPr lang="en-US" altLang="zh-CN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4AB95-35D9-576E-90E2-5BD8F2FE0A6F}"/>
              </a:ext>
            </a:extLst>
          </p:cNvPr>
          <p:cNvSpPr txBox="1"/>
          <p:nvPr/>
        </p:nvSpPr>
        <p:spPr>
          <a:xfrm>
            <a:off x="3048663" y="3578802"/>
            <a:ext cx="609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Abstraction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845ABB-51D9-1F5B-4529-C9F058182D4A}"/>
              </a:ext>
            </a:extLst>
          </p:cNvPr>
          <p:cNvSpPr txBox="1"/>
          <p:nvPr/>
        </p:nvSpPr>
        <p:spPr>
          <a:xfrm>
            <a:off x="4020654" y="314153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3</a:t>
            </a:r>
            <a:r>
              <a:rPr lang="zh-CN" altLang="en-US" b="1" dirty="0"/>
              <a:t>： 以下足球明星星 抽象 过程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5CBFEA-A4D3-A153-5D6B-2E64B5F1E91B}"/>
              </a:ext>
            </a:extLst>
          </p:cNvPr>
          <p:cNvSpPr txBox="1"/>
          <p:nvPr/>
        </p:nvSpPr>
        <p:spPr>
          <a:xfrm>
            <a:off x="7618831" y="5686602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以上是 这 </a:t>
            </a:r>
            <a:r>
              <a:rPr lang="zh-CN" altLang="en-US" sz="2400" b="1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 球员的特征</a:t>
            </a:r>
          </a:p>
        </p:txBody>
      </p:sp>
    </p:spTree>
    <p:extLst>
      <p:ext uri="{BB962C8B-B14F-4D97-AF65-F5344CB8AC3E}">
        <p14:creationId xmlns:p14="http://schemas.microsoft.com/office/powerpoint/2010/main" val="187220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0EB8D-0C62-1D70-83CB-6ECF7338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4072B1-25E7-AE2D-86F1-7EE46C875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30" name="Picture 6" descr="Jobs and Occupations Vocabulary | List of Jobs and Occupations ...">
            <a:extLst>
              <a:ext uri="{FF2B5EF4-FFF2-40B4-BE49-F238E27FC236}">
                <a16:creationId xmlns:a16="http://schemas.microsoft.com/office/drawing/2014/main" id="{684794C1-D17A-2EFB-0F49-33671C51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7" y="701992"/>
            <a:ext cx="10060753" cy="56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21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DE884-B11F-5646-5503-A01CA2A0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97076B-E1F3-17E9-5754-8D611CD35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F4510C4-5CF1-B5AF-519A-0DAE1BC7F7E3}"/>
              </a:ext>
            </a:extLst>
          </p:cNvPr>
          <p:cNvSpPr/>
          <p:nvPr/>
        </p:nvSpPr>
        <p:spPr>
          <a:xfrm>
            <a:off x="5580933" y="2791685"/>
            <a:ext cx="1766873" cy="857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抽象</a:t>
            </a:r>
            <a:endParaRPr lang="en-US" altLang="zh-CN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9935E47-FDDF-5EE3-35C7-1D90ECBBE41D}"/>
              </a:ext>
            </a:extLst>
          </p:cNvPr>
          <p:cNvGrpSpPr/>
          <p:nvPr/>
        </p:nvGrpSpPr>
        <p:grpSpPr>
          <a:xfrm>
            <a:off x="8554128" y="1977458"/>
            <a:ext cx="1997253" cy="3095474"/>
            <a:chOff x="8495818" y="2430683"/>
            <a:chExt cx="1400537" cy="1866418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1F57B89C-DD0D-9F1B-55ED-A7C38DB4E009}"/>
                </a:ext>
              </a:extLst>
            </p:cNvPr>
            <p:cNvSpPr/>
            <p:nvPr/>
          </p:nvSpPr>
          <p:spPr>
            <a:xfrm>
              <a:off x="8495818" y="2430683"/>
              <a:ext cx="1400537" cy="376178"/>
            </a:xfrm>
            <a:prstGeom prst="round2SameRect">
              <a:avLst/>
            </a:prstGeom>
            <a:solidFill>
              <a:srgbClr val="7FC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学生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207591-F6E8-166F-3F1C-B19670CB94B7}"/>
                </a:ext>
              </a:extLst>
            </p:cNvPr>
            <p:cNvSpPr/>
            <p:nvPr/>
          </p:nvSpPr>
          <p:spPr>
            <a:xfrm>
              <a:off x="8495818" y="2806861"/>
              <a:ext cx="1400536" cy="7465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444DD8C-F375-2320-477D-6CFB1B5C7EE3}"/>
                </a:ext>
              </a:extLst>
            </p:cNvPr>
            <p:cNvSpPr/>
            <p:nvPr/>
          </p:nvSpPr>
          <p:spPr>
            <a:xfrm>
              <a:off x="8495818" y="3550534"/>
              <a:ext cx="1400536" cy="7465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92C6871-79CD-B560-3DEF-6EFDF51EBCF3}"/>
              </a:ext>
            </a:extLst>
          </p:cNvPr>
          <p:cNvSpPr txBox="1"/>
          <p:nvPr/>
        </p:nvSpPr>
        <p:spPr>
          <a:xfrm>
            <a:off x="8627409" y="2655743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年龄</a:t>
            </a:r>
            <a:endParaRPr lang="en-US" altLang="zh-CN" dirty="0"/>
          </a:p>
          <a:p>
            <a:r>
              <a:rPr lang="zh-CN" altLang="en-US" dirty="0"/>
              <a:t>性别</a:t>
            </a:r>
            <a:endParaRPr lang="en-US" altLang="zh-CN" dirty="0"/>
          </a:p>
          <a:p>
            <a:r>
              <a:rPr lang="zh-CN" altLang="en-US" dirty="0"/>
              <a:t>专业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832EC-50F2-2FB8-9E8F-B50635FC1F6B}"/>
              </a:ext>
            </a:extLst>
          </p:cNvPr>
          <p:cNvSpPr txBox="1"/>
          <p:nvPr/>
        </p:nvSpPr>
        <p:spPr>
          <a:xfrm>
            <a:off x="8719742" y="3915604"/>
            <a:ext cx="1107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选课</a:t>
            </a:r>
            <a:endParaRPr lang="en-US" altLang="zh-CN" dirty="0"/>
          </a:p>
          <a:p>
            <a:r>
              <a:rPr lang="zh-CN" altLang="en-US" dirty="0"/>
              <a:t>上课</a:t>
            </a:r>
            <a:endParaRPr lang="en-US" altLang="zh-CN" dirty="0"/>
          </a:p>
          <a:p>
            <a:r>
              <a:rPr lang="zh-CN" altLang="en-US" dirty="0"/>
              <a:t>运动</a:t>
            </a:r>
            <a:endParaRPr lang="en-US" altLang="zh-CN" dirty="0"/>
          </a:p>
          <a:p>
            <a:r>
              <a:rPr lang="zh-CN" altLang="en-US" dirty="0"/>
              <a:t>参加社团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97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7319-0604-F708-56FD-EB67A780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82FE65-84F1-123C-1CD7-34C2D4F93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797E03-D091-9F44-D317-38F20661571D}"/>
              </a:ext>
            </a:extLst>
          </p:cNvPr>
          <p:cNvSpPr txBox="1"/>
          <p:nvPr/>
        </p:nvSpPr>
        <p:spPr>
          <a:xfrm>
            <a:off x="3047338" y="3127701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C++</a:t>
            </a:r>
            <a:r>
              <a:rPr lang="zh-CN" altLang="en-US" dirty="0">
                <a:hlinkClick r:id="rId2"/>
              </a:rPr>
              <a:t>面向对象程序设计（第</a:t>
            </a:r>
            <a:r>
              <a:rPr lang="en-US" altLang="zh-CN" dirty="0">
                <a:hlinkClick r:id="rId2"/>
              </a:rPr>
              <a:t>4</a:t>
            </a:r>
            <a:r>
              <a:rPr lang="zh-CN" altLang="en-US" dirty="0">
                <a:hlinkClick r:id="rId2"/>
              </a:rPr>
              <a:t>版）</a:t>
            </a:r>
            <a:r>
              <a:rPr lang="en-US" altLang="zh-CN" dirty="0">
                <a:hlinkClick r:id="rId2"/>
              </a:rPr>
              <a:t>PPT</a:t>
            </a:r>
            <a:r>
              <a:rPr lang="zh-CN" altLang="en-US" dirty="0">
                <a:hlinkClick r:id="rId2"/>
              </a:rPr>
              <a:t>完整全套教学课件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道客巴巴 </a:t>
            </a:r>
            <a:r>
              <a:rPr lang="en-US" altLang="zh-CN" dirty="0">
                <a:hlinkClick r:id="rId2"/>
              </a:rPr>
              <a:t>(doc88.com)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60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DA589-9FE5-039C-5746-B796D3ED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 </a:t>
            </a:r>
            <a:r>
              <a:rPr lang="en-US" altLang="zh-CN" dirty="0"/>
              <a:t>- Object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3265C2-E244-4136-3108-C3EC16663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 descr="黑色的狗&#10;&#10;描述已自动生成">
            <a:extLst>
              <a:ext uri="{FF2B5EF4-FFF2-40B4-BE49-F238E27FC236}">
                <a16:creationId xmlns:a16="http://schemas.microsoft.com/office/drawing/2014/main" id="{62AA9651-6BBD-7D1C-4BE8-1949CA92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" y="1240720"/>
            <a:ext cx="1491007" cy="2081600"/>
          </a:xfrm>
          <a:prstGeom prst="rect">
            <a:avLst/>
          </a:prstGeom>
        </p:spPr>
      </p:pic>
      <p:pic>
        <p:nvPicPr>
          <p:cNvPr id="9" name="图片 8" descr="小狗在草地上&#10;&#10;描述已自动生成">
            <a:extLst>
              <a:ext uri="{FF2B5EF4-FFF2-40B4-BE49-F238E27FC236}">
                <a16:creationId xmlns:a16="http://schemas.microsoft.com/office/drawing/2014/main" id="{47BF5F7B-6695-60A6-C6A4-16B1AB6D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2625"/>
            <a:ext cx="2134921" cy="24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公开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公开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公开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F7364D"/>
      </a:accent1>
      <a:accent2>
        <a:srgbClr val="2F62EA"/>
      </a:accent2>
      <a:accent3>
        <a:srgbClr val="A5A5A5"/>
      </a:accent3>
      <a:accent4>
        <a:srgbClr val="FA8694"/>
      </a:accent4>
      <a:accent5>
        <a:srgbClr val="82A0F2"/>
      </a:accent5>
      <a:accent6>
        <a:srgbClr val="575757"/>
      </a:accent6>
      <a:hlink>
        <a:srgbClr val="0C2C84"/>
      </a:hlink>
      <a:folHlink>
        <a:srgbClr val="999999"/>
      </a:folHlink>
    </a:clrScheme>
    <a:fontScheme name="Custom 1">
      <a:majorFont>
        <a:latin typeface="Poppins ExtraBold"/>
        <a:ea typeface="Microsoft YaHei"/>
        <a:cs typeface=""/>
      </a:majorFont>
      <a:minorFont>
        <a:latin typeface="Poppi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63CFE3"/>
      </a:accent1>
      <a:accent2>
        <a:srgbClr val="89DC65"/>
      </a:accent2>
      <a:accent3>
        <a:srgbClr val="EDDB00"/>
      </a:accent3>
      <a:accent4>
        <a:srgbClr val="F18A00"/>
      </a:accent4>
      <a:accent5>
        <a:srgbClr val="FFC000"/>
      </a:accent5>
      <a:accent6>
        <a:srgbClr val="999999"/>
      </a:accent6>
      <a:hlink>
        <a:srgbClr val="FFFFFF"/>
      </a:hlink>
      <a:folHlink>
        <a:srgbClr val="954F72"/>
      </a:folHlink>
    </a:clrScheme>
    <a:fontScheme name="Custom 1">
      <a:majorFont>
        <a:latin typeface="Poppins ExtraBold"/>
        <a:ea typeface="Microsoft YaHei"/>
        <a:cs typeface=""/>
      </a:majorFont>
      <a:minorFont>
        <a:latin typeface="Poppi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主题3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F7364D"/>
      </a:accent1>
      <a:accent2>
        <a:srgbClr val="2F62EA"/>
      </a:accent2>
      <a:accent3>
        <a:srgbClr val="A5A5A5"/>
      </a:accent3>
      <a:accent4>
        <a:srgbClr val="FA8694"/>
      </a:accent4>
      <a:accent5>
        <a:srgbClr val="82A0F2"/>
      </a:accent5>
      <a:accent6>
        <a:srgbClr val="575757"/>
      </a:accent6>
      <a:hlink>
        <a:srgbClr val="0C2C84"/>
      </a:hlink>
      <a:folHlink>
        <a:srgbClr val="999999"/>
      </a:folHlink>
    </a:clrScheme>
    <a:fontScheme name="Custom 1">
      <a:majorFont>
        <a:latin typeface="Poppins ExtraBold"/>
        <a:ea typeface="Microsoft YaHei"/>
        <a:cs typeface=""/>
      </a:majorFont>
      <a:minorFont>
        <a:latin typeface="Poppi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3" id="{E87A4C91-4822-4ADE-9AEF-C59EB1853CAA}" vid="{B2DDBFFB-3A8F-437B-9B78-E68B5A0531F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Year xmlns="642f80c4-7f1c-43b1-ad7e-8f576f781e3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CDD8537C503640905C0294021EED2B" ma:contentTypeVersion="10" ma:contentTypeDescription="Create a new document." ma:contentTypeScope="" ma:versionID="16ebc6ce161d0f2ee3c0e9e7330a32db">
  <xsd:schema xmlns:xsd="http://www.w3.org/2001/XMLSchema" xmlns:xs="http://www.w3.org/2001/XMLSchema" xmlns:p="http://schemas.microsoft.com/office/2006/metadata/properties" xmlns:ns2="6c8bfc86-784d-4543-b6ef-848085f5d899" xmlns:ns3="642f80c4-7f1c-43b1-ad7e-8f576f781e3b" targetNamespace="http://schemas.microsoft.com/office/2006/metadata/properties" ma:root="true" ma:fieldsID="b2e4a2fe31886a5e6d2672f83da0f6f3" ns2:_="" ns3:_="">
    <xsd:import namespace="6c8bfc86-784d-4543-b6ef-848085f5d899"/>
    <xsd:import namespace="642f80c4-7f1c-43b1-ad7e-8f576f781e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Yea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bfc86-784d-4543-b6ef-848085f5d8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f80c4-7f1c-43b1-ad7e-8f576f781e3b" elementFormDefault="qualified">
    <xsd:import namespace="http://schemas.microsoft.com/office/2006/documentManagement/types"/>
    <xsd:import namespace="http://schemas.microsoft.com/office/infopath/2007/PartnerControls"/>
    <xsd:element name="Year" ma:index="10" nillable="true" ma:displayName="Year" ma:decimals="0" ma:format="Dropdown" ma:internalName="Year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sisl xmlns:xsi="http://www.w3.org/2001/XMLSchema-instance" xmlns:xsd="http://www.w3.org/2001/XMLSchema" xmlns="http://www.boldonjames.com/2008/01/sie/internal/label" sislVersion="0" policy="4435b5f9-a1a7-472c-9357-90ede2ba1ef5" origin="userSelected">
  <element uid="cc20cbce-588c-49bb-a695-6b3c03b314c4" value=""/>
</sisl>
</file>

<file path=customXml/itemProps1.xml><?xml version="1.0" encoding="utf-8"?>
<ds:datastoreItem xmlns:ds="http://schemas.openxmlformats.org/officeDocument/2006/customXml" ds:itemID="{A2AE2DF4-8052-4BEF-AA0D-B4A2A33B1F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D9714-CED8-4F03-88CE-4B42AD8BA2AF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c8bfc86-784d-4543-b6ef-848085f5d89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42f80c4-7f1c-43b1-ad7e-8f576f781e3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CF2F42-7607-4B00-9AA3-DAD0128DD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bfc86-784d-4543-b6ef-848085f5d899"/>
    <ds:schemaRef ds:uri="642f80c4-7f1c-43b1-ad7e-8f576f781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F4A5132-C8AD-4155-9B1C-92EF9016895F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40444</TotalTime>
  <Words>353</Words>
  <Application>Microsoft Office PowerPoint</Application>
  <PresentationFormat>宽屏</PresentationFormat>
  <Paragraphs>118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Coca-Cola Care Font KaiTi</vt:lpstr>
      <vt:lpstr>Microsoft JhengHei</vt:lpstr>
      <vt:lpstr>PingFang SC</vt:lpstr>
      <vt:lpstr>等线</vt:lpstr>
      <vt:lpstr>等线 Light</vt:lpstr>
      <vt:lpstr>可口可乐在乎体 楷体</vt:lpstr>
      <vt:lpstr>Microsoft YaHei</vt:lpstr>
      <vt:lpstr>Microsoft YaHei</vt:lpstr>
      <vt:lpstr>Arial</vt:lpstr>
      <vt:lpstr>Calibri</vt:lpstr>
      <vt:lpstr>Calibri Light</vt:lpstr>
      <vt:lpstr>Impact</vt:lpstr>
      <vt:lpstr>Poppins</vt:lpstr>
      <vt:lpstr>Trebuchet MS</vt:lpstr>
      <vt:lpstr>Office Theme</vt:lpstr>
      <vt:lpstr>1_Office Theme</vt:lpstr>
      <vt:lpstr>4_自定义设计方案</vt:lpstr>
      <vt:lpstr>主题3</vt:lpstr>
      <vt:lpstr>think-cell Slide</vt:lpstr>
      <vt:lpstr>OOP基本概念</vt:lpstr>
      <vt:lpstr>概念理解   - 抽象（Abstraction）</vt:lpstr>
      <vt:lpstr>抽象(Abstraction )        </vt:lpstr>
      <vt:lpstr>抽象(Abstraction</vt:lpstr>
      <vt:lpstr>抽象(Abstraction )   </vt:lpstr>
      <vt:lpstr>PowerPoint 演示文稿</vt:lpstr>
      <vt:lpstr>PowerPoint 演示文稿</vt:lpstr>
      <vt:lpstr>抽象(Abstraction ) </vt:lpstr>
      <vt:lpstr>对象 - Object</vt:lpstr>
      <vt:lpstr>1. 对象   -  Object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OOP基本概念 – 抽象(Abstraction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Feng</dc:creator>
  <cp:lastModifiedBy>Chen Nianlai(陈年来)</cp:lastModifiedBy>
  <cp:revision>771</cp:revision>
  <dcterms:created xsi:type="dcterms:W3CDTF">2022-05-25T10:04:09Z</dcterms:created>
  <dcterms:modified xsi:type="dcterms:W3CDTF">2024-09-19T05:47:33Z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0x010100D4CDD8537C503640905C0294021EED2B</vt:lpwstr>
  </property>
  <property fmtid="{D5CDD505-2E9C-101B-9397-08002B2CF9AE}" pid="3" name="docIndexRef">
    <vt:lpwstr>b2f08121-282a-4b40-886e-3acb57e498f2</vt:lpwstr>
  </property>
  <property fmtid="{D5CDD505-2E9C-101B-9397-08002B2CF9AE}" pid="4" name="bjSaver">
    <vt:lpwstr>xLTV7zuHSkQoTi22QbtFccrcTURzXlK2</vt:lpwstr>
  </property>
  <property fmtid="{D5CDD505-2E9C-101B-9397-08002B2CF9AE}" pid="5" name="bjDocumentSecurityLabel">
    <vt:lpwstr>仅供内部使用</vt:lpwstr>
  </property>
  <property fmtid="{D5CDD505-2E9C-101B-9397-08002B2CF9AE}" pid="6" name="symc_label">
    <vt:lpwstr>DLP_仅供内部使用4Symc</vt:lpwstr>
  </property>
  <property fmtid="{D5CDD505-2E9C-101B-9397-08002B2CF9AE}" pid="7" name="bjDocumentLabelXML">
    <vt:lpwstr>&lt;?xml version="1.0" encoding="us-ascii"?&gt;&lt;sisl xmlns:xsi="http://www.w3.org/2001/XMLSchema-instance" xmlns:xsd="http://www.w3.org/2001/XMLSchema" sislVersion="0" policy="4435b5f9-a1a7-472c-9357-90ede2ba1ef5" origin="userSelected" xmlns="http://www.boldonj</vt:lpwstr>
  </property>
  <property fmtid="{D5CDD505-2E9C-101B-9397-08002B2CF9AE}" pid="8" name="bjDocumentLabelXML-0">
    <vt:lpwstr>ames.com/2008/01/sie/internal/label"&gt;&lt;element uid="cc20cbce-588c-49bb-a695-6b3c03b314c4" value="" /&gt;&lt;/sisl&gt;</vt:lpwstr>
  </property>
  <property fmtid="{D5CDD505-2E9C-101B-9397-08002B2CF9AE}" pid="9" name="bjSlideMasterFooterText">
    <vt:lpwstr>仅供内部使用</vt:lpwstr>
  </property>
</Properties>
</file>